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80" r:id="rId4"/>
    <p:sldId id="279" r:id="rId5"/>
    <p:sldId id="259" r:id="rId6"/>
    <p:sldId id="257" r:id="rId7"/>
    <p:sldId id="260" r:id="rId8"/>
    <p:sldId id="289" r:id="rId9"/>
    <p:sldId id="283" r:id="rId10"/>
    <p:sldId id="284" r:id="rId11"/>
    <p:sldId id="285" r:id="rId12"/>
    <p:sldId id="286" r:id="rId13"/>
    <p:sldId id="288" r:id="rId14"/>
    <p:sldId id="287" r:id="rId15"/>
    <p:sldId id="261" r:id="rId16"/>
    <p:sldId id="290" r:id="rId17"/>
    <p:sldId id="262" r:id="rId18"/>
    <p:sldId id="291" r:id="rId19"/>
    <p:sldId id="292" r:id="rId20"/>
    <p:sldId id="293" r:id="rId21"/>
    <p:sldId id="294" r:id="rId22"/>
    <p:sldId id="295" r:id="rId23"/>
    <p:sldId id="281" r:id="rId24"/>
    <p:sldId id="282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143F-7C5E-8C43-BEDF-9BB889DBC0A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98FA-1634-4F40-8F59-E97971023C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2276"/>
            <a:ext cx="9144000" cy="2137966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 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Open-compartment open model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Determination of pharmacokinetic parameters from urinary excretion data after IV bolus administration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7049"/>
            <a:ext cx="9144000" cy="1655762"/>
          </a:xfrm>
        </p:spPr>
        <p:txBody>
          <a:bodyPr/>
          <a:lstStyle/>
          <a:p>
            <a:endParaRPr lang="en-US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dirty="0" err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Asisstant</a:t>
            </a:r>
            <a:r>
              <a:rPr lang="en-US" sz="28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lecturer : Aula Jawad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" y="137558"/>
            <a:ext cx="2735513" cy="178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407" y="137558"/>
            <a:ext cx="2971800" cy="1787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91F-FB6F-48B5-9C24-0CE9A1DF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3B91E-C1DF-4262-9D8B-5FBDEAB60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13" y="1997766"/>
            <a:ext cx="10356351" cy="4007056"/>
          </a:xfrm>
        </p:spPr>
      </p:pic>
    </p:spTree>
    <p:extLst>
      <p:ext uri="{BB962C8B-B14F-4D97-AF65-F5344CB8AC3E}">
        <p14:creationId xmlns:p14="http://schemas.microsoft.com/office/powerpoint/2010/main" val="329973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076B-FD10-4A65-9ECD-A6666988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A0501-37E1-4342-999B-4F7A09B3C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644" y="1978715"/>
            <a:ext cx="10655156" cy="4045158"/>
          </a:xfrm>
        </p:spPr>
      </p:pic>
    </p:spTree>
    <p:extLst>
      <p:ext uri="{BB962C8B-B14F-4D97-AF65-F5344CB8AC3E}">
        <p14:creationId xmlns:p14="http://schemas.microsoft.com/office/powerpoint/2010/main" val="405231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25F-423A-43D7-89F1-CAC1DD97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E8C6A-AD16-4CED-9250-B6165514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643" y="1845358"/>
            <a:ext cx="10655157" cy="4311872"/>
          </a:xfrm>
        </p:spPr>
      </p:pic>
    </p:spTree>
    <p:extLst>
      <p:ext uri="{BB962C8B-B14F-4D97-AF65-F5344CB8AC3E}">
        <p14:creationId xmlns:p14="http://schemas.microsoft.com/office/powerpoint/2010/main" val="412895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B00A-BC2A-43AC-B296-8C28AF5B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F0827D-F224-45E1-A68F-839D88A89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50" y="183983"/>
            <a:ext cx="6407479" cy="32450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FD307-010F-4FA4-8CCF-846E1152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41" y="4196987"/>
            <a:ext cx="8987790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28AD-07D9-4224-9B3F-24421A13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1C944-16DE-497D-953E-995FDE3C1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48533"/>
            <a:ext cx="10439400" cy="4305521"/>
          </a:xfrm>
        </p:spPr>
      </p:pic>
    </p:spTree>
    <p:extLst>
      <p:ext uri="{BB962C8B-B14F-4D97-AF65-F5344CB8AC3E}">
        <p14:creationId xmlns:p14="http://schemas.microsoft.com/office/powerpoint/2010/main" val="396324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292"/>
            <a:ext cx="10515600" cy="9374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Sigma-minus method/ amount remaining to be excreted (ARE) method </a:t>
            </a:r>
            <a:br>
              <a:rPr lang="en-US" dirty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135" y="1523992"/>
            <a:ext cx="10608665" cy="1035169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plot of the amount of drug remaining to be excreted (ARE) against end time (t ) on semilogarithmic co-ordinates gives a straight line. </a:t>
            </a:r>
          </a:p>
          <a:p>
            <a:endParaRPr lang="en-US" dirty="0"/>
          </a:p>
        </p:txBody>
      </p:sp>
      <p:pic>
        <p:nvPicPr>
          <p:cNvPr id="4" name="officeArt object"/>
          <p:cNvPicPr/>
          <p:nvPr/>
        </p:nvPicPr>
        <p:blipFill rotWithShape="1">
          <a:blip r:embed="rId2"/>
          <a:srcRect l="17687" r="14522" b="13863"/>
          <a:stretch>
            <a:fillRect/>
          </a:stretch>
        </p:blipFill>
        <p:spPr>
          <a:xfrm>
            <a:off x="1549725" y="2732948"/>
            <a:ext cx="3098819" cy="3339079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558" y="4022998"/>
            <a:ext cx="4780128" cy="1282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2340" y="3152205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Slope= -KT/2.303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D9FE-892F-48E8-8FB7-3AC6574E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4E0152-1CE2-4AA4-B7F6-1F0EF9178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644" y="2550320"/>
            <a:ext cx="8760711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316" y="2118536"/>
            <a:ext cx="10515600" cy="24431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A73C-C758-4D8B-ACCF-F66C8254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71DFAC-DA2B-4F5F-9A02-D22267A6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364" y="1304818"/>
            <a:ext cx="8239874" cy="4338035"/>
          </a:xfrm>
        </p:spPr>
      </p:pic>
    </p:spTree>
    <p:extLst>
      <p:ext uri="{BB962C8B-B14F-4D97-AF65-F5344CB8AC3E}">
        <p14:creationId xmlns:p14="http://schemas.microsoft.com/office/powerpoint/2010/main" val="261732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6689-B659-4997-A6A8-A951F886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2FF1A-2C3B-41C3-8DFF-A61FEE6C0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479" y="1458931"/>
            <a:ext cx="9195369" cy="4202974"/>
          </a:xfrm>
        </p:spPr>
      </p:pic>
    </p:spTree>
    <p:extLst>
      <p:ext uri="{BB962C8B-B14F-4D97-AF65-F5344CB8AC3E}">
        <p14:creationId xmlns:p14="http://schemas.microsoft.com/office/powerpoint/2010/main" val="295937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bolus administration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6983"/>
            <a:ext cx="10515600" cy="20178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36F2-C0C9-458E-91BC-347E9ED7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95723F-AE52-4688-8DBE-64FF2BDC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96" y="1387012"/>
            <a:ext cx="9729626" cy="4513030"/>
          </a:xfrm>
        </p:spPr>
      </p:pic>
    </p:spTree>
    <p:extLst>
      <p:ext uri="{BB962C8B-B14F-4D97-AF65-F5344CB8AC3E}">
        <p14:creationId xmlns:p14="http://schemas.microsoft.com/office/powerpoint/2010/main" val="381647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2A67-6E8E-430F-9499-1E422D9F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D6C41-C2B5-47BF-9373-23BB9103E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01" y="1397286"/>
            <a:ext cx="9965933" cy="4556734"/>
          </a:xfrm>
        </p:spPr>
      </p:pic>
    </p:spTree>
    <p:extLst>
      <p:ext uri="{BB962C8B-B14F-4D97-AF65-F5344CB8AC3E}">
        <p14:creationId xmlns:p14="http://schemas.microsoft.com/office/powerpoint/2010/main" val="15541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E593-B734-48ED-B246-1BA9702C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BC326-DC68-434E-8134-59E0C194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092" y="1222625"/>
            <a:ext cx="9000161" cy="4772671"/>
          </a:xfrm>
        </p:spPr>
      </p:pic>
    </p:spTree>
    <p:extLst>
      <p:ext uri="{BB962C8B-B14F-4D97-AF65-F5344CB8AC3E}">
        <p14:creationId xmlns:p14="http://schemas.microsoft.com/office/powerpoint/2010/main" val="169130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7396-7DDD-43AB-8724-9C25EF0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49D1BC-8BC0-4EC0-BE5B-448B8344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1434"/>
            <a:ext cx="10515600" cy="5735529"/>
          </a:xfrm>
        </p:spPr>
      </p:pic>
    </p:spTree>
    <p:extLst>
      <p:ext uri="{BB962C8B-B14F-4D97-AF65-F5344CB8AC3E}">
        <p14:creationId xmlns:p14="http://schemas.microsoft.com/office/powerpoint/2010/main" val="13842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D1A3-5CE5-4FE9-A861-EB534DB9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71D3B-A969-4ACD-ADCF-C58E1EC4A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724" y="525517"/>
            <a:ext cx="10618076" cy="5651446"/>
          </a:xfrm>
        </p:spPr>
      </p:pic>
    </p:spTree>
    <p:extLst>
      <p:ext uri="{BB962C8B-B14F-4D97-AF65-F5344CB8AC3E}">
        <p14:creationId xmlns:p14="http://schemas.microsoft.com/office/powerpoint/2010/main" val="162359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272048"/>
            <a:ext cx="9144000" cy="6098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5FA3-9C8E-41E9-997B-1ADDA4FB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71FDA-A319-4F21-81ED-128EF5538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825625"/>
            <a:ext cx="10026869" cy="4351338"/>
          </a:xfrm>
        </p:spPr>
      </p:pic>
    </p:spTree>
    <p:extLst>
      <p:ext uri="{BB962C8B-B14F-4D97-AF65-F5344CB8AC3E}">
        <p14:creationId xmlns:p14="http://schemas.microsoft.com/office/powerpoint/2010/main" val="355028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A10E-A0E8-48F2-812C-A14DFAF3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EXCRETION DATA 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Obtaining Valid Urinary Excretion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3F06F-E882-4AA0-AABF-ED70BDD2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amount of drug must be excreted unchanged in the urine (at least 20%)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analytical method must be specific for the unchanged drug; metabolites should not interfere.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samples must be collected for at least 7 biological half-lives in order to ensure collection of more than 99% of excreted drug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sampling should be done in order to obtain a good curve.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urine pH and urine volume may alter the urinary excretion rate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Volunteers must be instructed to completely empty their bladder while collecting urine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drug in urine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of the urine sample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28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Methods to estimate pharmacokinetic parameters from urinary excretion data.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0463"/>
            <a:ext cx="10515600" cy="4351338"/>
          </a:xfrm>
        </p:spPr>
        <p:txBody>
          <a:bodyPr/>
          <a:lstStyle/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excretion method and</a:t>
            </a:r>
          </a:p>
          <a:p>
            <a:pPr marL="0" lv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''amount remaining to be excreted'' (ARE) method, also known as the sigma-minus method.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19389"/>
            <a:ext cx="10515600" cy="756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Excretion Rate Method </a:t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officeArt object"/>
          <p:cNvPicPr/>
          <p:nvPr/>
        </p:nvPicPr>
        <p:blipFill>
          <a:blip r:embed="rId2"/>
          <a:stretch>
            <a:fillRect/>
          </a:stretch>
        </p:blipFill>
        <p:spPr>
          <a:xfrm>
            <a:off x="1780531" y="3201035"/>
            <a:ext cx="3983271" cy="2708694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7051" y="1618587"/>
            <a:ext cx="1137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rate of excretion is plotted against the average time (mid point of collection period) (t*),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semilogarithmic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slope will permit the determination of the elimination rate constant (K); and the intercept will represent the initial rate of excretion (KuA0).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589" y="3340497"/>
            <a:ext cx="30514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=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/2.303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589" y="4032994"/>
            <a:ext cx="30514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Intercept = A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6288" y="4755567"/>
            <a:ext cx="39982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total= K renal + K non-renal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04085" y="2832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C73E-5952-4A17-9D00-FC0BA5A7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Excretion Rate Method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A9A93F-382A-4C8A-91A3-D1477D0A6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934" y="2194123"/>
            <a:ext cx="8644877" cy="37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4CF6-1EC9-4A9B-B5E6-90CEBB17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BAAF4-3A13-468F-A62F-5288C419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5832"/>
            <a:ext cx="8721489" cy="43309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A2DAE-28F6-4018-8A9D-B9E48413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36" y="805644"/>
            <a:ext cx="9852935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 - bASRA [Autosaved]_autorecover</Template>
  <TotalTime>531</TotalTime>
  <Words>307</Words>
  <Application>Microsoft Office PowerPoint</Application>
  <PresentationFormat>Widescreen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  Open-compartment open model Determination of pharmacokinetic parameters from urinary excretion data after IV bolus administration  </vt:lpstr>
      <vt:lpstr>IV bolus administration</vt:lpstr>
      <vt:lpstr>PowerPoint Presentation</vt:lpstr>
      <vt:lpstr>URINARY EXCRETION DATA  Criteria for Obtaining Valid Urinary Excretion Data</vt:lpstr>
      <vt:lpstr>Urine Sample</vt:lpstr>
      <vt:lpstr>Methods to estimate pharmacokinetic parameters from urinary excretion data.  </vt:lpstr>
      <vt:lpstr>Excretion Rate Method  </vt:lpstr>
      <vt:lpstr>Excretion Rate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Sigma-minus method/ amount remaining to be excreted (ARE) method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Open-compartment open model Determination of pharmacokinetic parameters from urinary excretion data after IV bolus administration</dc:title>
  <dc:creator>Microsoft Office User</dc:creator>
  <cp:lastModifiedBy>HP</cp:lastModifiedBy>
  <cp:revision>18</cp:revision>
  <dcterms:created xsi:type="dcterms:W3CDTF">2021-11-27T15:16:00Z</dcterms:created>
  <dcterms:modified xsi:type="dcterms:W3CDTF">2025-10-13T20:06:29Z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A624C6ABCE4447678FA285A00691BDAD_12</vt:lpwstr>
  </property>
  <property fmtid="{D5CDD505-2E9C-101B-9397-08002B2CF9AE}" pid="3" name="KSOProductBuildVer">
    <vt:lpwstr>1033-12.2.0.18283</vt:lpwstr>
  </property>
</Properties>
</file>